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35"/>
  </p:notesMasterIdLst>
  <p:sldIdLst>
    <p:sldId id="270" r:id="rId5"/>
    <p:sldId id="312" r:id="rId6"/>
    <p:sldId id="313" r:id="rId7"/>
    <p:sldId id="311" r:id="rId8"/>
    <p:sldId id="314" r:id="rId9"/>
    <p:sldId id="256" r:id="rId10"/>
    <p:sldId id="309" r:id="rId11"/>
    <p:sldId id="322" r:id="rId12"/>
    <p:sldId id="260" r:id="rId13"/>
    <p:sldId id="261" r:id="rId14"/>
    <p:sldId id="273" r:id="rId15"/>
    <p:sldId id="262" r:id="rId16"/>
    <p:sldId id="336" r:id="rId17"/>
    <p:sldId id="339" r:id="rId18"/>
    <p:sldId id="343" r:id="rId19"/>
    <p:sldId id="267" r:id="rId20"/>
    <p:sldId id="263" r:id="rId21"/>
    <p:sldId id="323" r:id="rId22"/>
    <p:sldId id="344" r:id="rId23"/>
    <p:sldId id="289" r:id="rId24"/>
    <p:sldId id="330" r:id="rId25"/>
    <p:sldId id="347" r:id="rId26"/>
    <p:sldId id="345" r:id="rId27"/>
    <p:sldId id="346" r:id="rId28"/>
    <p:sldId id="331" r:id="rId29"/>
    <p:sldId id="341" r:id="rId30"/>
    <p:sldId id="342" r:id="rId31"/>
    <p:sldId id="329" r:id="rId32"/>
    <p:sldId id="328" r:id="rId33"/>
    <p:sldId id="340" r:id="rId34"/>
  </p:sldIdLst>
  <p:sldSz cx="9144000" cy="5143500" type="screen16x9"/>
  <p:notesSz cx="7315200" cy="9601200"/>
  <p:embeddedFontLst>
    <p:embeddedFont>
      <p:font typeface="Amasis MT Pro" panose="02040504050005020304" pitchFamily="18" charset="0"/>
      <p:regular r:id="rId36"/>
      <p:bold r:id="rId37"/>
      <p:italic r:id="rId38"/>
      <p:boldItalic r:id="rId39"/>
    </p:embeddedFont>
    <p:embeddedFont>
      <p:font typeface="Merriweather Light" panose="00000400000000000000" pitchFamily="2" charset="0"/>
      <p:regular r:id="rId40"/>
      <p:italic r:id="rId41"/>
    </p:embeddedFont>
    <p:embeddedFont>
      <p:font typeface="Microsoft GothicNeo" panose="020B0500000101010101" pitchFamily="34" charset="-127"/>
      <p:regular r:id="rId42"/>
      <p:bold r:id="rId43"/>
    </p:embeddedFont>
    <p:embeddedFont>
      <p:font typeface="Modern Love Grunge" panose="04070805081005020601" pitchFamily="8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45512" autoAdjust="0"/>
  </p:normalViewPr>
  <p:slideViewPr>
    <p:cSldViewPr snapToGrid="0">
      <p:cViewPr varScale="1">
        <p:scale>
          <a:sx n="90" d="100"/>
          <a:sy n="90" d="100"/>
        </p:scale>
        <p:origin x="36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490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57138" y="720090"/>
            <a:ext cx="5600924" cy="31505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57138" y="4112162"/>
            <a:ext cx="5600924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4074B-E449-5227-F6F6-74ABCD447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3FEC0-44D4-4782-981F-CB24A7D048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298450" marR="0" lvl="0" indent="-29845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789350D7-272B-6E33-6C95-6C4059AF0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9ca719bc2_0_1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F3268F2D-270A-FBC2-3F5D-9E93EF700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565a844e6_0_5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C4EF4CA-3FEE-E8B0-5514-27E4EC542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9ca719bc2_0_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E68A4BC9-13C9-CE68-48C4-EDE723FD3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DD7B19BA-8E9B-D47A-ACF7-598FE0493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085556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4B6FE069-5397-9F41-1BE3-890864AF1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451851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indent="-1270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3EE130A3-29BD-D6F4-58B4-0304EBD9D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407155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5f1d24e7b_0_1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4C8B7474-1F64-FB82-BC43-EF12CD1C8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5f1d24e7b_0_8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933E6242-E42F-9F9B-22A9-87B4C9376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0C211016-C899-7BB1-5CCB-1CC6B3CDE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4091679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429EBCF0-2A14-580A-7E6F-10C706530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98145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89652C29-345F-362F-C4A3-2743470B1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142520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565a844e6_0_1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23B4E32-2D48-A90E-4D07-B5F03D800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52D65FED-D0F0-E61A-0497-C38D83BB6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162914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F7EAD9C3-21E3-C1C5-1B60-437E97F89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3572635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1311E438-0C2C-B2D7-C42B-23B09E6B9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4255641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B80AFA0F-D23B-013F-59B5-8EF7B94F4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3975523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1DAF64F2-80D5-4A45-63F7-92F10A9BD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876751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2E2BC720-B82A-551D-3CB7-17FA15AF5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307854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7EA36279-9CD0-965E-36CF-16CFAE61A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404072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BA76F8B3-DBB0-CC79-2C18-F3EE3248F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169866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64B52765-AFEE-BA3F-9787-27121FFB4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65130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9AA598BF-61AB-91B7-4948-6011447AD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029637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A56C66C2-8AB2-0011-14B7-D1AE86BB3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57420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565a844e6_0_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751000F-87BC-E737-F564-7FF73AF76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4CE92023-FE92-00B7-ECF0-BE67701A3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2075715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09ca719bc2_0_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6D91BC27-A3A3-B77A-9035-B75228C6B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f1c2a6218_0_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F72AE842-F780-02D3-FB5E-44AF0B344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145613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f1c2a6218_0_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D7B71561-1F17-79FA-857C-9E42D2E5D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  <p:extLst>
      <p:ext uri="{BB962C8B-B14F-4D97-AF65-F5344CB8AC3E}">
        <p14:creationId xmlns:p14="http://schemas.microsoft.com/office/powerpoint/2010/main" val="363179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9ca719bc2_0_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8EA9C2E7-D4EC-89D8-7BE2-4492A3897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7250" y="720725"/>
            <a:ext cx="5600700" cy="3149600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4309-0D6F-C191-A1F1-C09DE3773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C51DD-79EC-9E79-F3B1-40EDE27FC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37BF5-8D57-AD88-5A90-A8175034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F82D-E2EC-0B4A-5B16-CDCC8394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C0C6-3378-1E8C-970D-2A143122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37965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828D-8CF8-D8F0-D7C2-55364C49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89FCB-D491-2BBD-A162-15B444003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D8E2-D9C4-AC82-93C3-1E5631C3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27358-356D-A961-AE8A-75ADE8B5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065A7-9806-BD6B-1604-B8D82360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41957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C3884-83F2-C060-CAFC-1747EC8E6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188EA-69E2-ED55-0C10-315EF84E9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B03EA-45A6-6AE0-B34D-5BC22841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6AADA-E503-B672-CACE-D4807A36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C9CE-9762-ACDF-FBDA-992DE7B4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005540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91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BD679-9E16-45F7-B33F-9E3BBD21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5C3BC-62A7-9AA3-02CD-5983A46E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2190C-1A6B-FEA1-0091-B5DF90013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DB57-03DB-6A2B-13BD-24418E68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3AD5-E873-3417-15A3-18E84820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0732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2BAB-5D07-8579-6A27-7B63E3E0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00DB0-F4EF-3D6C-B6DF-7FF29ECBA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9389B-607F-85BF-5B1F-92159183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17432-83A0-5CCF-F046-42F3D367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08DC-B95B-566A-7063-AEED9953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73531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266B-6FDC-2B11-A7EA-2C503F7B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5EB9-22A7-5BCD-97EC-3606BF08C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A8A54-7E4C-486C-0166-E72F25852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FF252-9E27-EB77-81D1-DC2CCFCC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60BF4-7A14-A492-6464-30630AC6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0C739-7C25-8980-887D-81F753F4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6074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245A-4449-F7A2-C384-5C4BE4C3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1EA5C-01D3-1755-3D1D-65D60F3F3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2601-62DB-E272-7E79-714E0FC0F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945C1-9D2E-8AC2-51A2-B967716E4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D177A-9FE4-0EE0-55A9-D279F57D3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E97EB-E7EC-6AD7-B38A-5F8B2ABC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E18751-57A6-0D7E-6621-6CC7B76E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35D65-3337-9279-08B8-D7621B9A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56222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B608-FCE8-3BFC-F795-63A82221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58821-D850-F01D-1F73-20F3F51E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70FAF-C563-2762-1C06-1F9ECB9A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2F195-12FA-5A4C-B57F-ABCEDD8E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07748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3A2443-4F21-ECFC-1787-02A2E221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7489F-73A5-66B4-B77B-5CCA5BC8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F7CF8-FCFD-3B2B-EED3-9B21EA7A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957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38FA-BCC2-F197-39C9-578624C6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A573-E683-3126-3178-5275E7537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7C00E-49EE-59EB-4406-9D13F5DC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26E5C-06C0-767E-1E44-8578DB101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3886A-83FA-CE98-7A43-9FF58C03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98BF6-5E50-63C3-445F-01A7E331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86476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DE83-2172-DF4C-281C-8D924209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C9D1E1-C634-692A-5FBE-F5AF88CEE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1C36-45C1-1738-8C95-D91465B28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8DB14-B314-0197-522B-5AAE3864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5DFF-D12C-F12A-3B73-F5EB712D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2ED82-C297-CE09-5615-95B28775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1770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483E39-9E8B-BEBF-1C61-EC2116AC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23F8C-871A-46DE-8AED-3B2779313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EE546-4BB9-7926-AED9-A6BA64151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2A0AD-3B6D-4815-8D79-CD30202D7CB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6663D-9293-72B6-CB0E-D3D59108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0C6A1-FE4B-16D7-9C81-8D57AEAE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83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nKuDIp09UY?feature=oembed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043150" y="1665150"/>
            <a:ext cx="5057700" cy="1660800"/>
          </a:xfrm>
          <a:prstGeom prst="rect">
            <a:avLst/>
          </a:prstGeom>
          <a:solidFill>
            <a:srgbClr val="FFFFFF">
              <a:alpha val="4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-2047572" y="-701971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Voter Rights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678BE27-81D9-FCBB-D436-15DE74AA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7" y="3287647"/>
            <a:ext cx="1531524" cy="153152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C0AA827-B83B-3DC4-B48D-874A9BA9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636" y1="64136" x2="5727" y2="3877"/>
                        <a14:backgroundMark x1="3545" y1="5170" x2="3545" y2="5170"/>
                        <a14:backgroundMark x1="3545" y1="5170" x2="2818" y2="23102"/>
                        <a14:backgroundMark x1="52727" y1="38449" x2="52727" y2="38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AC62A-FC22-4C21-4872-EA67D0FB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27" y1="70921" x2="3545" y2="15670"/>
                        <a14:backgroundMark x1="3545" y1="15670" x2="7000" y2="3069"/>
                        <a14:backgroundMark x1="22273" y1="23263" x2="23545" y2="13086"/>
                        <a14:backgroundMark x1="23545" y1="13086" x2="20545" y2="2908"/>
                        <a14:backgroundMark x1="20545" y1="2908" x2="18364" y2="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0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279CA-9653-7F3F-4294-363AE05595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38"/>
          <a:stretch/>
        </p:blipFill>
        <p:spPr>
          <a:xfrm>
            <a:off x="4585777" y="2305330"/>
            <a:ext cx="4555048" cy="2856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C083B5-C13B-C4D8-9491-E7C383113FAB}"/>
              </a:ext>
            </a:extLst>
          </p:cNvPr>
          <p:cNvSpPr txBox="1"/>
          <p:nvPr/>
        </p:nvSpPr>
        <p:spPr>
          <a:xfrm>
            <a:off x="2324499" y="1266242"/>
            <a:ext cx="548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 panose="020F0502020204030204" pitchFamily="82" charset="0"/>
                <a:cs typeface="Dreaming Outloud Script Pro" panose="020F0502020204030204" pitchFamily="66" charset="0"/>
              </a:rPr>
              <a:t>&amp; the Constitution</a:t>
            </a:r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D53B7B3A-312D-0BEB-5151-6465BB859D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11995" r="25849" b="14996"/>
          <a:stretch/>
        </p:blipFill>
        <p:spPr>
          <a:xfrm>
            <a:off x="2859246" y="3312899"/>
            <a:ext cx="1531524" cy="15062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100" y="152400"/>
            <a:ext cx="63333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1F806C-E0F1-8BB1-9886-78778B88220B}"/>
              </a:ext>
            </a:extLst>
          </p:cNvPr>
          <p:cNvSpPr txBox="1"/>
          <p:nvPr/>
        </p:nvSpPr>
        <p:spPr>
          <a:xfrm>
            <a:off x="5600111" y="46384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effectLst/>
                <a:latin typeface="Merriweather Light" panose="020F0502020204030204" pitchFamily="2" charset="0"/>
              </a:rPr>
              <a:t>United States v. Reese</a:t>
            </a:r>
            <a:r>
              <a:rPr lang="en-US" b="1" i="0" dirty="0">
                <a:effectLst/>
                <a:latin typeface="Merriweather Light" panose="020F0502020204030204" pitchFamily="2" charset="0"/>
              </a:rPr>
              <a:t> (1876)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9B7B-B597-904B-9E77-A546B4625755}"/>
              </a:ext>
            </a:extLst>
          </p:cNvPr>
          <p:cNvSpPr txBox="1"/>
          <p:nvPr/>
        </p:nvSpPr>
        <p:spPr>
          <a:xfrm>
            <a:off x="470263" y="46384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solidFill>
                  <a:srgbClr val="333333"/>
                </a:solidFill>
                <a:effectLst/>
                <a:latin typeface="Merriweather Light" panose="00000400000000000000" pitchFamily="2" charset="0"/>
              </a:rPr>
              <a:t>United States v. Cruikshank (1876)</a:t>
            </a:r>
          </a:p>
        </p:txBody>
      </p:sp>
      <p:pic>
        <p:nvPicPr>
          <p:cNvPr id="5124" name="Picture 4" descr="Waite Court (1876) Souvenir">
            <a:extLst>
              <a:ext uri="{FF2B5EF4-FFF2-40B4-BE49-F238E27FC236}">
                <a16:creationId xmlns:a16="http://schemas.microsoft.com/office/drawing/2014/main" id="{C0885139-3576-D1A0-D65F-808D4663A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3"/>
          <a:stretch/>
        </p:blipFill>
        <p:spPr bwMode="auto">
          <a:xfrm>
            <a:off x="1099548" y="87084"/>
            <a:ext cx="6786563" cy="45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56075"/>
            <a:ext cx="8991600" cy="42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DE4CB5-BC0B-E70C-101C-446F27AA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75"/>
            <a:ext cx="9144000" cy="57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6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89DF3-F8C1-2D4D-E3C5-03ED35EF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9"/>
            <a:ext cx="9144000" cy="51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0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01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3203D-E3A8-8297-D706-6FAC0F821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16482" r="15767" b="27407"/>
          <a:stretch/>
        </p:blipFill>
        <p:spPr bwMode="auto">
          <a:xfrm>
            <a:off x="0" y="95250"/>
            <a:ext cx="904964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72" y="0"/>
            <a:ext cx="79669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5482DE6-E5FA-F4FF-C916-2353ABDC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87;p29">
            <a:extLst>
              <a:ext uri="{FF2B5EF4-FFF2-40B4-BE49-F238E27FC236}">
                <a16:creationId xmlns:a16="http://schemas.microsoft.com/office/drawing/2014/main" id="{4038116B-3F9C-3C85-990F-78AD2911CEC4}"/>
              </a:ext>
            </a:extLst>
          </p:cNvPr>
          <p:cNvSpPr txBox="1">
            <a:spLocks/>
          </p:cNvSpPr>
          <p:nvPr/>
        </p:nvSpPr>
        <p:spPr>
          <a:xfrm>
            <a:off x="0" y="3505200"/>
            <a:ext cx="8520600" cy="5727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Amendment: Voting Rights for Women (1920)</a:t>
            </a:r>
          </a:p>
        </p:txBody>
      </p:sp>
    </p:spTree>
    <p:extLst>
      <p:ext uri="{BB962C8B-B14F-4D97-AF65-F5344CB8AC3E}">
        <p14:creationId xmlns:p14="http://schemas.microsoft.com/office/powerpoint/2010/main" val="270918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47EC1-AD75-192F-5AF0-7E5975234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74" b="22117"/>
          <a:stretch/>
        </p:blipFill>
        <p:spPr>
          <a:xfrm>
            <a:off x="-1104900" y="2876550"/>
            <a:ext cx="9144000" cy="596901"/>
          </a:xfrm>
          <a:prstGeom prst="rect">
            <a:avLst/>
          </a:prstGeom>
        </p:spPr>
      </p:pic>
      <p:pic>
        <p:nvPicPr>
          <p:cNvPr id="2" name="Google Shape;367;p46">
            <a:extLst>
              <a:ext uri="{FF2B5EF4-FFF2-40B4-BE49-F238E27FC236}">
                <a16:creationId xmlns:a16="http://schemas.microsoft.com/office/drawing/2014/main" id="{5D6F05E0-FE82-3AC3-9EDD-64F4DECA74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9371" y="1033100"/>
            <a:ext cx="254956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E9F6B-AEDB-6990-D835-87FD808C69DA}"/>
              </a:ext>
            </a:extLst>
          </p:cNvPr>
          <p:cNvSpPr txBox="1"/>
          <p:nvPr/>
        </p:nvSpPr>
        <p:spPr>
          <a:xfrm>
            <a:off x="545065" y="1360572"/>
            <a:ext cx="5124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2"/>
                </a:solidFill>
                <a:latin typeface="Amasis MT Pro" panose="02040504050005020304" pitchFamily="18" charset="0"/>
              </a:rPr>
              <a:t>“In the land that was once his own—America. There never was a time more opportune than now for America to enfranchise the Red man!” </a:t>
            </a:r>
            <a:r>
              <a:rPr lang="en-US" sz="1800" dirty="0">
                <a:solidFill>
                  <a:schemeClr val="dk2"/>
                </a:solidFill>
              </a:rPr>
              <a:t>-</a:t>
            </a:r>
            <a:r>
              <a:rPr lang="en-US" sz="1800" dirty="0" err="1">
                <a:solidFill>
                  <a:schemeClr val="dk2"/>
                </a:solidFill>
              </a:rPr>
              <a:t>Zitkála-Šá</a:t>
            </a:r>
            <a:r>
              <a:rPr lang="en-US" sz="1800" dirty="0">
                <a:solidFill>
                  <a:schemeClr val="dk2"/>
                </a:solidFill>
              </a:rPr>
              <a:t> (1919)</a:t>
            </a:r>
          </a:p>
        </p:txBody>
      </p:sp>
    </p:spTree>
    <p:extLst>
      <p:ext uri="{BB962C8B-B14F-4D97-AF65-F5344CB8AC3E}">
        <p14:creationId xmlns:p14="http://schemas.microsoft.com/office/powerpoint/2010/main" val="120431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A3E83-152B-6936-4D35-99FA8BA3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890" y="167640"/>
            <a:ext cx="5007296" cy="3171288"/>
          </a:xfrm>
          <a:prstGeom prst="rect">
            <a:avLst/>
          </a:prstGeom>
        </p:spPr>
      </p:pic>
      <p:sp>
        <p:nvSpPr>
          <p:cNvPr id="7" name="Google Shape;93;p1">
            <a:extLst>
              <a:ext uri="{FF2B5EF4-FFF2-40B4-BE49-F238E27FC236}">
                <a16:creationId xmlns:a16="http://schemas.microsoft.com/office/drawing/2014/main" id="{1500B846-931F-4FBB-85EB-356AB10A80C4}"/>
              </a:ext>
            </a:extLst>
          </p:cNvPr>
          <p:cNvSpPr/>
          <p:nvPr/>
        </p:nvSpPr>
        <p:spPr>
          <a:xfrm>
            <a:off x="0" y="2842260"/>
            <a:ext cx="4709160" cy="2301240"/>
          </a:xfrm>
          <a:custGeom>
            <a:avLst/>
            <a:gdLst/>
            <a:ahLst/>
            <a:cxnLst/>
            <a:rect l="l" t="t" r="r" b="b"/>
            <a:pathLst>
              <a:path w="14561121" h="9687999" extrusionOk="0">
                <a:moveTo>
                  <a:pt x="0" y="0"/>
                </a:moveTo>
                <a:lnTo>
                  <a:pt x="14561121" y="0"/>
                </a:lnTo>
                <a:lnTo>
                  <a:pt x="14561121" y="9687999"/>
                </a:lnTo>
                <a:lnTo>
                  <a:pt x="0" y="9687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1929" t="-1" r="-58011" b="-95819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F3194-2D86-8EC5-7290-BD0BBF692191}"/>
              </a:ext>
            </a:extLst>
          </p:cNvPr>
          <p:cNvSpPr txBox="1"/>
          <p:nvPr/>
        </p:nvSpPr>
        <p:spPr>
          <a:xfrm>
            <a:off x="4248444" y="4563290"/>
            <a:ext cx="225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September 17, 1787</a:t>
            </a:r>
          </a:p>
        </p:txBody>
      </p:sp>
    </p:spTree>
    <p:extLst>
      <p:ext uri="{BB962C8B-B14F-4D97-AF65-F5344CB8AC3E}">
        <p14:creationId xmlns:p14="http://schemas.microsoft.com/office/powerpoint/2010/main" val="26561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A4823B-F556-0D35-223C-432B9CA2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171F7-BCF3-8AA6-6FA7-CEE6AF4C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1" y="0"/>
            <a:ext cx="8977517" cy="5143500"/>
          </a:xfrm>
          <a:prstGeom prst="rect">
            <a:avLst/>
          </a:prstGeom>
        </p:spPr>
      </p:pic>
      <p:sp>
        <p:nvSpPr>
          <p:cNvPr id="8" name="Google Shape;187;p29">
            <a:extLst>
              <a:ext uri="{FF2B5EF4-FFF2-40B4-BE49-F238E27FC236}">
                <a16:creationId xmlns:a16="http://schemas.microsoft.com/office/drawing/2014/main" id="{509BBF29-D844-0985-2576-BC0D95737938}"/>
              </a:ext>
            </a:extLst>
          </p:cNvPr>
          <p:cNvSpPr txBox="1">
            <a:spLocks/>
          </p:cNvSpPr>
          <p:nvPr/>
        </p:nvSpPr>
        <p:spPr>
          <a:xfrm>
            <a:off x="0" y="3505200"/>
            <a:ext cx="8520600" cy="572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Citizenship Act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(1924)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5427B91-537E-A8FA-60CB-3FB49594D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7;p29">
            <a:extLst>
              <a:ext uri="{FF2B5EF4-FFF2-40B4-BE49-F238E27FC236}">
                <a16:creationId xmlns:a16="http://schemas.microsoft.com/office/drawing/2014/main" id="{626ADC3E-42A8-A71E-A9B9-1934921C645F}"/>
              </a:ext>
            </a:extLst>
          </p:cNvPr>
          <p:cNvSpPr txBox="1">
            <a:spLocks/>
          </p:cNvSpPr>
          <p:nvPr/>
        </p:nvSpPr>
        <p:spPr>
          <a:xfrm>
            <a:off x="0" y="3784600"/>
            <a:ext cx="8520600" cy="572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Civil Rights Act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(1965)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65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Rectangle 615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9" name="Rectangle 615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45235845-A82D-7384-C6B7-C68DF3A8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812" y="482600"/>
            <a:ext cx="3008375" cy="41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73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23E36-1415-6336-FB1F-6ACD5B4F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"/>
            <a:ext cx="9144000" cy="51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4ECAEA-3AE5-D81C-9A31-BA673DF0B0F9}"/>
              </a:ext>
            </a:extLst>
          </p:cNvPr>
          <p:cNvSpPr txBox="1"/>
          <p:nvPr/>
        </p:nvSpPr>
        <p:spPr>
          <a:xfrm>
            <a:off x="196947" y="555813"/>
            <a:ext cx="875010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003466"/>
                </a:solidFill>
                <a:effectLst/>
                <a:latin typeface="Arial" panose="020B0604020202020204" pitchFamily="34" charset="0"/>
              </a:rPr>
              <a:t>November 5, 2024, General Election</a:t>
            </a:r>
            <a:br>
              <a:rPr lang="en-US" b="0" i="0" dirty="0">
                <a:solidFill>
                  <a:srgbClr val="003466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003466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last day to register to vote is October 21, 2024.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 California active registered voters will receive a vote-by-mail ballot for the November 5, 2024, General Election.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County elections office will begin mailing ballots by October 7, 2024.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Ballot drop-off locations open on October 8, 2024.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Vote-by-mail ballots can be returned by mail, at a drop-off location, or your county elections office.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Vote centers open for early in-person voting in all Voter’s Choice Act counties beginning on October 26, 2024.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Vote-by-mail ballots must be postmarked on or before Election Day and received by November 12, 2024.</a:t>
            </a:r>
          </a:p>
        </p:txBody>
      </p:sp>
    </p:spTree>
    <p:extLst>
      <p:ext uri="{BB962C8B-B14F-4D97-AF65-F5344CB8AC3E}">
        <p14:creationId xmlns:p14="http://schemas.microsoft.com/office/powerpoint/2010/main" val="3679166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3A01C1-506A-8B67-25E4-090FE539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587"/>
            <a:ext cx="6858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2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A609D67-23B7-5A6F-3F1B-BB9D2770B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780" y="2419350"/>
            <a:ext cx="3055620" cy="30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80FCF-328E-8198-3A85-E8D697B9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2" y="0"/>
            <a:ext cx="8450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70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0388E-F83D-6368-B040-20E3A847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9"/>
          <a:stretch/>
        </p:blipFill>
        <p:spPr>
          <a:xfrm>
            <a:off x="540278" y="64770"/>
            <a:ext cx="8063444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7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4" name="Rectangle 1537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9748D-351E-CAD7-030F-51A850464D23}"/>
              </a:ext>
            </a:extLst>
          </p:cNvPr>
          <p:cNvSpPr txBox="1"/>
          <p:nvPr/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“All judges, whether elected initially to an open seat or appointed by the Governor and then elected, serve six-year terms that commence in early January following their election. All elected judges must stand for reelection at the end of their six-year term.</a:t>
            </a:r>
            <a:endParaRPr lang="en-US" sz="2000" dirty="0"/>
          </a:p>
        </p:txBody>
      </p:sp>
      <p:pic>
        <p:nvPicPr>
          <p:cNvPr id="15362" name="Picture 2" descr="California-Constitution-1920-1080">
            <a:extLst>
              <a:ext uri="{FF2B5EF4-FFF2-40B4-BE49-F238E27FC236}">
                <a16:creationId xmlns:a16="http://schemas.microsoft.com/office/drawing/2014/main" id="{2DFF9F95-CFA0-A852-2DEA-9C7B1174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9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6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100 Years of Women's Voting Rights | Citizen: Full-Length Documentary">
            <a:hlinkClick r:id="" action="ppaction://media"/>
            <a:extLst>
              <a:ext uri="{FF2B5EF4-FFF2-40B4-BE49-F238E27FC236}">
                <a16:creationId xmlns:a16="http://schemas.microsoft.com/office/drawing/2014/main" id="{DDD5A915-7952-2D23-1B61-F7B34201DF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57418" y="1045028"/>
            <a:ext cx="4033816" cy="22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6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8DA8C-CF1E-362E-1F82-BEB53E037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5"/>
          <a:stretch/>
        </p:blipFill>
        <p:spPr>
          <a:xfrm>
            <a:off x="1204150" y="53340"/>
            <a:ext cx="5707190" cy="48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8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F8580-820C-3AFA-A602-902EE30A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49" y="0"/>
            <a:ext cx="33707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776 - Wikipedia">
            <a:extLst>
              <a:ext uri="{FF2B5EF4-FFF2-40B4-BE49-F238E27FC236}">
                <a16:creationId xmlns:a16="http://schemas.microsoft.com/office/drawing/2014/main" id="{0134E62A-D30B-97D1-BB6A-BF41AFE4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257211" cy="60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75;p16"/>
          <p:cNvSpPr/>
          <p:nvPr/>
        </p:nvSpPr>
        <p:spPr>
          <a:xfrm>
            <a:off x="243300" y="239550"/>
            <a:ext cx="8657400" cy="4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B5D13-60DC-30BC-14CC-683C6BAD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0" y="239550"/>
            <a:ext cx="8520600" cy="572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Governance in Colonial Times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FA3957-3A42-E523-F730-6C1A693C2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2"/>
          <a:stretch/>
        </p:blipFill>
        <p:spPr bwMode="auto">
          <a:xfrm>
            <a:off x="1" y="1190"/>
            <a:ext cx="4571999" cy="514231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D9248-F674-274F-1217-60122EA51E7B}"/>
              </a:ext>
            </a:extLst>
          </p:cNvPr>
          <p:cNvSpPr txBox="1"/>
          <p:nvPr/>
        </p:nvSpPr>
        <p:spPr>
          <a:xfrm>
            <a:off x="4700758" y="216565"/>
            <a:ext cx="3968747" cy="281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</a:t>
            </a:r>
            <a:r>
              <a:rPr lang="en-US" sz="2400" b="0" i="0" dirty="0">
                <a:effectLst/>
              </a:rPr>
              <a:t>The right of suffrage is a fundamental Article in Republican Constitutions. The regulation of it is, at the same time, </a:t>
            </a:r>
            <a:r>
              <a:rPr lang="en-US" sz="2400" b="0" i="0" dirty="0">
                <a:effectLst/>
                <a:highlight>
                  <a:srgbClr val="FFFF00"/>
                </a:highlight>
              </a:rPr>
              <a:t>a task of peculiar delicacy</a:t>
            </a:r>
            <a:r>
              <a:rPr lang="en-US" sz="2400" b="0" i="0" dirty="0">
                <a:effectLst/>
              </a:rPr>
              <a:t>. Allow the right [to vote] exclusively to property [owners], and the rights of persons may be oppressed... . Extend it equally to all, and the rights of property [owners] ...may be overruled by a majority without property....”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432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Return to Rocky Springs protests  ">
            <a:extLst>
              <a:ext uri="{FF2B5EF4-FFF2-40B4-BE49-F238E27FC236}">
                <a16:creationId xmlns:a16="http://schemas.microsoft.com/office/drawing/2014/main" id="{B0FAE17D-BE83-36A2-9C54-670D1126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r="6343" b="-3"/>
          <a:stretch/>
        </p:blipFill>
        <p:spPr bwMode="auto">
          <a:xfrm>
            <a:off x="143314" y="128786"/>
            <a:ext cx="4359898" cy="45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omen Still Fighting for Voting Rights ...">
            <a:extLst>
              <a:ext uri="{FF2B5EF4-FFF2-40B4-BE49-F238E27FC236}">
                <a16:creationId xmlns:a16="http://schemas.microsoft.com/office/drawing/2014/main" id="{2D332C17-AD2B-50D1-0048-CA1D997B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r="2" b="18381"/>
          <a:stretch/>
        </p:blipFill>
        <p:spPr bwMode="auto">
          <a:xfrm>
            <a:off x="4647696" y="128787"/>
            <a:ext cx="4352990" cy="23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2832596-B312-D1A3-BEF6-CE53FDF7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r="-4" b="30181"/>
          <a:stretch/>
        </p:blipFill>
        <p:spPr bwMode="auto">
          <a:xfrm>
            <a:off x="4647696" y="2636142"/>
            <a:ext cx="4339790" cy="20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/>
          <p:nvPr/>
        </p:nvSpPr>
        <p:spPr>
          <a:xfrm>
            <a:off x="243300" y="239550"/>
            <a:ext cx="8657400" cy="4664400"/>
          </a:xfrm>
          <a:prstGeom prst="rect">
            <a:avLst/>
          </a:prstGeom>
          <a:solidFill>
            <a:srgbClr val="FFFFFF">
              <a:alpha val="4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1978659" y="1905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Reconstruction Era (1865-1877) </a:t>
            </a:r>
            <a:endParaRPr dirty="0"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154350" y="1286860"/>
            <a:ext cx="382955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Sixteen Black men were elected to Congress.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More than 600 Black men entered into southern state legislatures, and hundreds to local government positions. </a:t>
            </a:r>
            <a:br>
              <a:rPr lang="en" dirty="0"/>
            </a:br>
            <a:br>
              <a:rPr lang="en" dirty="0"/>
            </a:br>
            <a:r>
              <a:rPr lang="en" dirty="0"/>
              <a:t>By 1877, almost 2,000 Black men held a political office. 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D144C5-B1F4-F8BA-9DB9-A496A024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85" y="1097815"/>
            <a:ext cx="5043815" cy="381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9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/>
          <p:nvPr/>
        </p:nvSpPr>
        <p:spPr>
          <a:xfrm>
            <a:off x="114873" y="1458076"/>
            <a:ext cx="4103296" cy="3884775"/>
          </a:xfrm>
          <a:prstGeom prst="rect">
            <a:avLst/>
          </a:prstGeom>
          <a:solidFill>
            <a:srgbClr val="FFFFFF">
              <a:alpha val="4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Further, it forbids states from denying any person "life, liberty or property, without due process of law" or to "deny to any person within its jurisdiction the equal protection of the laws.” </a:t>
            </a:r>
            <a:endParaRPr sz="2000" dirty="0"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0" y="333772"/>
            <a:ext cx="8520600" cy="5727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Amendment: Citizenship (1868)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114873" y="1143751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Citizenship is granted to “</a:t>
            </a:r>
            <a:r>
              <a:rPr lang="en-US" b="0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all persons born or naturalized in the United States”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242424"/>
              </a:solidFill>
              <a:latin typeface="Arial" panose="020B0604020202020204" pitchFamily="34" charset="0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1F1F1F"/>
              </a:solidFill>
              <a:effectLst/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1F1F1F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5320C-0CD0-2EBA-BC1F-9929219C818D}"/>
              </a:ext>
            </a:extLst>
          </p:cNvPr>
          <p:cNvSpPr txBox="1"/>
          <p:nvPr/>
        </p:nvSpPr>
        <p:spPr>
          <a:xfrm>
            <a:off x="130155" y="4559754"/>
            <a:ext cx="4638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F1F1F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July 9, 1868</a:t>
            </a:r>
            <a:endParaRPr lang="en-US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18434" name="Picture 2" descr="Congress - 14th Amendment 2nd section / Kemble.">
            <a:extLst>
              <a:ext uri="{FF2B5EF4-FFF2-40B4-BE49-F238E27FC236}">
                <a16:creationId xmlns:a16="http://schemas.microsoft.com/office/drawing/2014/main" id="{5569E901-3224-AB05-4DD9-72D9E1B4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00" y="1265840"/>
            <a:ext cx="4178157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63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/>
          <p:nvPr/>
        </p:nvSpPr>
        <p:spPr>
          <a:xfrm>
            <a:off x="152400" y="0"/>
            <a:ext cx="3913200" cy="47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7"/>
          <p:cNvSpPr txBox="1"/>
          <p:nvPr/>
        </p:nvSpPr>
        <p:spPr>
          <a:xfrm>
            <a:off x="152400" y="36300"/>
            <a:ext cx="7352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1870: 15th Amendment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4" name="Google Shape;187;p29">
            <a:extLst>
              <a:ext uri="{FF2B5EF4-FFF2-40B4-BE49-F238E27FC236}">
                <a16:creationId xmlns:a16="http://schemas.microsoft.com/office/drawing/2014/main" id="{0CA1AA56-D170-5589-5238-3B8B2ED893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728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Amendment: Voting Rights for African American Men (1870)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60c7504-c841-4cd8-8782-915873609f7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BE0906E259DE458D67B2683E64599D" ma:contentTypeVersion="16" ma:contentTypeDescription="Create a new document." ma:contentTypeScope="" ma:versionID="165ff3a97838cc78d0e3717fd2fbff8d">
  <xsd:schema xmlns:xsd="http://www.w3.org/2001/XMLSchema" xmlns:xs="http://www.w3.org/2001/XMLSchema" xmlns:p="http://schemas.microsoft.com/office/2006/metadata/properties" xmlns:ns3="760c7504-c841-4cd8-8782-915873609f71" xmlns:ns4="b1cacf93-836b-4480-9373-197c348765ca" targetNamespace="http://schemas.microsoft.com/office/2006/metadata/properties" ma:root="true" ma:fieldsID="937ab30188f3096472ae88dea986f3e5" ns3:_="" ns4:_="">
    <xsd:import namespace="760c7504-c841-4cd8-8782-915873609f71"/>
    <xsd:import namespace="b1cacf93-836b-4480-9373-197c348765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c7504-c841-4cd8-8782-915873609f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acf93-836b-4480-9373-197c348765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315CA-B01B-4CA1-9BA3-1B51993F6018}">
  <ds:schemaRefs>
    <ds:schemaRef ds:uri="http://schemas.microsoft.com/office/2006/documentManagement/types"/>
    <ds:schemaRef ds:uri="http://purl.org/dc/elements/1.1/"/>
    <ds:schemaRef ds:uri="b1cacf93-836b-4480-9373-197c348765ca"/>
    <ds:schemaRef ds:uri="http://www.w3.org/XML/1998/namespace"/>
    <ds:schemaRef ds:uri="http://schemas.microsoft.com/office/infopath/2007/PartnerControls"/>
    <ds:schemaRef ds:uri="760c7504-c841-4cd8-8782-915873609f71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8861C3-C06D-4082-8FA1-1481C897A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0c7504-c841-4cd8-8782-915873609f71"/>
    <ds:schemaRef ds:uri="b1cacf93-836b-4480-9373-197c348765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770887-62D4-4ACD-B5B3-ECDAD7F367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</TotalTime>
  <Words>456</Words>
  <Application>Microsoft Office PowerPoint</Application>
  <PresentationFormat>On-screen Show (16:9)</PresentationFormat>
  <Paragraphs>30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 Light</vt:lpstr>
      <vt:lpstr>Amasis MT Pro</vt:lpstr>
      <vt:lpstr>Calibri</vt:lpstr>
      <vt:lpstr>Microsoft GothicNeo</vt:lpstr>
      <vt:lpstr>Modern Love Grunge</vt:lpstr>
      <vt:lpstr>Merriweather Light</vt:lpstr>
      <vt:lpstr>Office Theme</vt:lpstr>
      <vt:lpstr>Voter Rights </vt:lpstr>
      <vt:lpstr>PowerPoint Presentation</vt:lpstr>
      <vt:lpstr>PowerPoint Presentation</vt:lpstr>
      <vt:lpstr>Governance in Colonial Times</vt:lpstr>
      <vt:lpstr>PowerPoint Presentation</vt:lpstr>
      <vt:lpstr>PowerPoint Presentation</vt:lpstr>
      <vt:lpstr>Reconstruction Era (1865-1877) </vt:lpstr>
      <vt:lpstr>14th Amendment: Citizenship (1868)</vt:lpstr>
      <vt:lpstr>15th Amendment: Voting Rights for African American Men (1870)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Voter Rights</dc:title>
  <dc:creator>Soltysik, Penne</dc:creator>
  <cp:lastModifiedBy>Chan, Elaine</cp:lastModifiedBy>
  <cp:revision>17</cp:revision>
  <cp:lastPrinted>2024-08-26T21:16:22Z</cp:lastPrinted>
  <dcterms:modified xsi:type="dcterms:W3CDTF">2024-09-11T23:11:27Z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0x010100A9BE0906E259DE458D67B2683E64599D</vt:lpwstr>
  </property>
</Properties>
</file>